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4" r:id="rId14"/>
    <p:sldId id="270" r:id="rId15"/>
    <p:sldId id="271" r:id="rId16"/>
    <p:sldId id="256" r:id="rId17"/>
    <p:sldId id="257" r:id="rId18"/>
    <p:sldId id="275" r:id="rId19"/>
    <p:sldId id="276" r:id="rId20"/>
    <p:sldId id="277" r:id="rId21"/>
    <p:sldId id="273" r:id="rId22"/>
    <p:sldId id="272" r:id="rId2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816F6-3097-4764-862A-76B56601603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D990C-4703-40DA-84F6-3F32E56EBE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98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4D990C-4703-40DA-84F6-3F32E56EBEC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37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2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04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44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94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16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4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63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9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01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39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0C5E3-626D-40A1-95B7-8961496E7B8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09030-3A8F-442E-8E28-FBAD4C6D4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004" t="38731" r="33495" b="39489"/>
          <a:stretch/>
        </p:blipFill>
        <p:spPr>
          <a:xfrm>
            <a:off x="459365" y="748145"/>
            <a:ext cx="11593007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417" t="25284" r="19652" b="38920"/>
          <a:stretch/>
        </p:blipFill>
        <p:spPr>
          <a:xfrm>
            <a:off x="665019" y="443345"/>
            <a:ext cx="8188036" cy="26185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750" t="22065" r="7300" b="11837"/>
          <a:stretch/>
        </p:blipFill>
        <p:spPr>
          <a:xfrm>
            <a:off x="3061855" y="3207746"/>
            <a:ext cx="7869384" cy="352556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7479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301" t="22443" r="4851" b="15530"/>
          <a:stretch/>
        </p:blipFill>
        <p:spPr>
          <a:xfrm>
            <a:off x="152400" y="304799"/>
            <a:ext cx="6996546" cy="27774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880" t="40246" r="4212" b="26989"/>
          <a:stretch/>
        </p:blipFill>
        <p:spPr>
          <a:xfrm>
            <a:off x="831273" y="3546762"/>
            <a:ext cx="10917382" cy="23968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5913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324" t="60133" r="4106" b="25662"/>
          <a:stretch/>
        </p:blipFill>
        <p:spPr>
          <a:xfrm>
            <a:off x="277090" y="554182"/>
            <a:ext cx="11263745" cy="10390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472" t="14678" r="28064" b="22822"/>
          <a:stretch/>
        </p:blipFill>
        <p:spPr>
          <a:xfrm>
            <a:off x="1773382" y="1731819"/>
            <a:ext cx="741218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6136" y="611764"/>
            <a:ext cx="1128911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Образовательная организация обеспечивает реализацию учебных планов одного</a:t>
            </a:r>
          </a:p>
          <a:p>
            <a:r>
              <a:rPr lang="ru-RU" sz="2400" dirty="0" smtClean="0"/>
              <a:t> или нескольких профилей  ( естественно-научный, гуманитарный, социально-</a:t>
            </a:r>
          </a:p>
          <a:p>
            <a:r>
              <a:rPr lang="ru-RU" sz="2400" dirty="0" smtClean="0"/>
              <a:t>экономический, технологический, универсальный)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Учебный план профиля  должен содержать не менее 13 предметов </a:t>
            </a:r>
          </a:p>
          <a:p>
            <a:r>
              <a:rPr lang="ru-RU" sz="2400" dirty="0" smtClean="0"/>
              <a:t>( русский, литература, математика, иностранный, информатика, физика, химия, </a:t>
            </a:r>
          </a:p>
          <a:p>
            <a:r>
              <a:rPr lang="ru-RU" sz="2400" dirty="0" smtClean="0"/>
              <a:t>биология, история, общество, география, ФЗК, ОБЖ) и предусматривать не менее </a:t>
            </a:r>
          </a:p>
          <a:p>
            <a:r>
              <a:rPr lang="ru-RU" sz="2400" dirty="0" smtClean="0"/>
              <a:t>2 учебных предмета на углубленном уровне  из соответствующей профилю области)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Учебные планы в адаптированных основных образовательных программах могут</a:t>
            </a:r>
          </a:p>
          <a:p>
            <a:r>
              <a:rPr lang="ru-RU" sz="2400" dirty="0" smtClean="0"/>
              <a:t> предусматривать  изучение всех учебных предметов на базовом уровне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4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954" t="28693" r="22422" b="7292"/>
          <a:stretch/>
        </p:blipFill>
        <p:spPr>
          <a:xfrm>
            <a:off x="0" y="623454"/>
            <a:ext cx="6096000" cy="60821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699" t="38352" r="22847" b="13352"/>
          <a:stretch/>
        </p:blipFill>
        <p:spPr>
          <a:xfrm>
            <a:off x="6452633" y="1052945"/>
            <a:ext cx="5351440" cy="52647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54728" y="2008909"/>
            <a:ext cx="204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Родная литература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16982" y="1052945"/>
            <a:ext cx="1316182" cy="526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18431" y="3048000"/>
            <a:ext cx="191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Обществознание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16982" y="4260273"/>
            <a:ext cx="1316182" cy="263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18431" y="4678095"/>
            <a:ext cx="4350328" cy="221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28451" y="4318061"/>
            <a:ext cx="1189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5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935" t="22443" r="22102" b="7291"/>
          <a:stretch/>
        </p:blipFill>
        <p:spPr>
          <a:xfrm>
            <a:off x="1482435" y="443345"/>
            <a:ext cx="7544639" cy="57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6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152" t="21685" r="31472" b="11269"/>
          <a:stretch/>
        </p:blipFill>
        <p:spPr>
          <a:xfrm>
            <a:off x="1593272" y="1357744"/>
            <a:ext cx="9337963" cy="490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152" t="33239" r="32217" b="16572"/>
          <a:stretch/>
        </p:blipFill>
        <p:spPr>
          <a:xfrm>
            <a:off x="1136073" y="271090"/>
            <a:ext cx="7883236" cy="607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4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9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3" b="10909"/>
          <a:stretch/>
        </p:blipFill>
        <p:spPr>
          <a:xfrm>
            <a:off x="1246908" y="387926"/>
            <a:ext cx="10252364" cy="605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7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699" t="31345" r="25828" b="15246"/>
          <a:stretch/>
        </p:blipFill>
        <p:spPr>
          <a:xfrm>
            <a:off x="277092" y="116622"/>
            <a:ext cx="5195454" cy="30909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86946" y="277111"/>
            <a:ext cx="52271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ФГОС 2009 г. ( С ИЗМЕНЕНИЯМИ)</a:t>
            </a:r>
          </a:p>
          <a:p>
            <a:r>
              <a:rPr lang="ru-RU" sz="2800" dirty="0" smtClean="0"/>
              <a:t>Учебный план  на уровень НОО</a:t>
            </a:r>
          </a:p>
          <a:p>
            <a:r>
              <a:rPr lang="ru-RU" sz="2800" dirty="0" smtClean="0"/>
              <a:t>Обучаются 2-4 классы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746" t="27368" r="28384" b="6724"/>
          <a:stretch/>
        </p:blipFill>
        <p:spPr>
          <a:xfrm>
            <a:off x="1246909" y="3207590"/>
            <a:ext cx="4225637" cy="35692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2314" t="26800" r="23486" b="5776"/>
          <a:stretch/>
        </p:blipFill>
        <p:spPr>
          <a:xfrm>
            <a:off x="6386946" y="3210892"/>
            <a:ext cx="5098473" cy="3565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Стрелка влево 5"/>
          <p:cNvSpPr/>
          <p:nvPr/>
        </p:nvSpPr>
        <p:spPr>
          <a:xfrm>
            <a:off x="5472546" y="969608"/>
            <a:ext cx="720436" cy="6924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8849314">
            <a:off x="4980189" y="2716388"/>
            <a:ext cx="1871405" cy="11428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86946" y="1910027"/>
            <a:ext cx="59005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ФГОС НОО 2021 ( С ИЗМЕНЕНИЕЯМИ)</a:t>
            </a:r>
          </a:p>
          <a:p>
            <a:r>
              <a:rPr lang="ru-RU" sz="2800" dirty="0" smtClean="0"/>
              <a:t>Учебный план на уровень НОО</a:t>
            </a:r>
          </a:p>
          <a:p>
            <a:r>
              <a:rPr lang="ru-RU" sz="2800" dirty="0" smtClean="0"/>
              <a:t>Обучаются 1 </a:t>
            </a:r>
            <a:r>
              <a:rPr lang="ru-RU" sz="2800" dirty="0"/>
              <a:t>к</a:t>
            </a:r>
            <a:r>
              <a:rPr lang="ru-RU" sz="2800" dirty="0" smtClean="0"/>
              <a:t>ласс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95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4" r="6666" b="8081"/>
          <a:stretch/>
        </p:blipFill>
        <p:spPr>
          <a:xfrm>
            <a:off x="803563" y="595744"/>
            <a:ext cx="10459165" cy="601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73" y="914399"/>
            <a:ext cx="1226335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Доля доступности дошкольным образованием от 2 до 8 лет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Доля населения от 15 до 21 г. охваченного образованием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Доля граждан, прошедших обучение по дополнительным  профессиональным программам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Доля детей от 5 до18 лет, охваченными дополнительным образованием детей (Навигатор)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Выявление, поддержка и развитие талантливой молодёжи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75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9" b="16970"/>
          <a:stretch/>
        </p:blipFill>
        <p:spPr>
          <a:xfrm>
            <a:off x="942110" y="1191491"/>
            <a:ext cx="9144000" cy="5361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0982" y="193964"/>
            <a:ext cx="3996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«Цифровая зрелость»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808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84" t="19413" r="26573" b="33239"/>
          <a:stretch/>
        </p:blipFill>
        <p:spPr>
          <a:xfrm>
            <a:off x="235526" y="110838"/>
            <a:ext cx="6289965" cy="3463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8728" y="110838"/>
            <a:ext cx="52271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ФГОС 2010 г. ( С ИЗМЕНЕНИЯМИ)</a:t>
            </a:r>
          </a:p>
          <a:p>
            <a:r>
              <a:rPr lang="ru-RU" sz="2800" dirty="0" smtClean="0"/>
              <a:t>Учебный план  на уровень ООО</a:t>
            </a:r>
          </a:p>
          <a:p>
            <a:r>
              <a:rPr lang="ru-RU" sz="2800" dirty="0" smtClean="0"/>
              <a:t>Обучаются 6-9 классы</a:t>
            </a:r>
            <a:endParaRPr lang="ru-RU" sz="28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5763490" y="457086"/>
            <a:ext cx="942109" cy="6924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704" t="13921" r="28732" b="34185"/>
          <a:stretch/>
        </p:blipFill>
        <p:spPr>
          <a:xfrm>
            <a:off x="900548" y="3738290"/>
            <a:ext cx="4142506" cy="28395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4125" t="31914" r="24551" b="16951"/>
          <a:stretch/>
        </p:blipFill>
        <p:spPr>
          <a:xfrm>
            <a:off x="5680363" y="3830520"/>
            <a:ext cx="4904509" cy="27473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386946" y="1910027"/>
            <a:ext cx="59005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ФГОС НОО 2021 ( С ИЗМЕНЕНИЕЯМИ)</a:t>
            </a:r>
          </a:p>
          <a:p>
            <a:r>
              <a:rPr lang="ru-RU" sz="2800" dirty="0" smtClean="0"/>
              <a:t>Учебный план на уровень НОО</a:t>
            </a:r>
          </a:p>
          <a:p>
            <a:r>
              <a:rPr lang="ru-RU" sz="2800" dirty="0" smtClean="0"/>
              <a:t>Обучаются 1 </a:t>
            </a:r>
            <a:r>
              <a:rPr lang="ru-RU" sz="2800" dirty="0"/>
              <a:t>к</a:t>
            </a:r>
            <a:r>
              <a:rPr lang="ru-RU" sz="2800" dirty="0" smtClean="0"/>
              <a:t>ласс</a:t>
            </a:r>
            <a:endParaRPr lang="ru-RU" sz="2800" dirty="0"/>
          </a:p>
        </p:txBody>
      </p:sp>
      <p:sp>
        <p:nvSpPr>
          <p:cNvPr id="8" name="Стрелка влево 7"/>
          <p:cNvSpPr/>
          <p:nvPr/>
        </p:nvSpPr>
        <p:spPr>
          <a:xfrm rot="18849314">
            <a:off x="4659607" y="3038822"/>
            <a:ext cx="1871405" cy="11428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7651" y="443346"/>
            <a:ext cx="8698856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Учебный план</a:t>
            </a:r>
          </a:p>
          <a:p>
            <a:pPr algn="ctr"/>
            <a:r>
              <a:rPr lang="ru-RU" b="1" dirty="0" smtClean="0"/>
              <a:t>начального общего образования</a:t>
            </a:r>
          </a:p>
          <a:p>
            <a:pPr algn="ctr"/>
            <a:r>
              <a:rPr lang="ru-RU" b="1" dirty="0"/>
              <a:t>м</a:t>
            </a:r>
            <a:r>
              <a:rPr lang="ru-RU" b="1" dirty="0" smtClean="0"/>
              <a:t>униципального бюджетного общеобразовательного учреждения</a:t>
            </a:r>
          </a:p>
          <a:p>
            <a:pPr algn="ctr"/>
            <a:r>
              <a:rPr lang="ru-RU" b="1" dirty="0" smtClean="0"/>
              <a:t>___________________________________________________ на 2022-2023 учебный год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t="35152" b="23434"/>
          <a:stretch/>
        </p:blipFill>
        <p:spPr>
          <a:xfrm>
            <a:off x="2105891" y="2064327"/>
            <a:ext cx="7342376" cy="45206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139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24"/>
          <a:stretch/>
        </p:blipFill>
        <p:spPr>
          <a:xfrm>
            <a:off x="471055" y="346364"/>
            <a:ext cx="6889643" cy="624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74328" y="609600"/>
            <a:ext cx="11776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52309" y="1242168"/>
            <a:ext cx="897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5018" y="1426834"/>
            <a:ext cx="23414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84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03" b="8590"/>
          <a:stretch/>
        </p:blipFill>
        <p:spPr>
          <a:xfrm>
            <a:off x="21380" y="471053"/>
            <a:ext cx="12170620" cy="3532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076" y="4765963"/>
            <a:ext cx="11459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Промежуточная аттестация проводится по всем предметам учебного плана </a:t>
            </a:r>
            <a:r>
              <a:rPr lang="ru-RU" sz="2400" dirty="0" smtClean="0"/>
              <a:t> (ст. 58)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515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55757" r="1122" b="27677"/>
          <a:stretch/>
        </p:blipFill>
        <p:spPr>
          <a:xfrm rot="10800000">
            <a:off x="928254" y="484905"/>
            <a:ext cx="10432473" cy="256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4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t="75463" r="-1466" b="5728"/>
          <a:stretch/>
        </p:blipFill>
        <p:spPr>
          <a:xfrm>
            <a:off x="1149925" y="1122218"/>
            <a:ext cx="9821677" cy="38654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510" y="5098472"/>
            <a:ext cx="107256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Курсы из части, формируемой участниками образовательных отношений, - ОБОСНОВАНИЕ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ФГОС 2021 НОО – в 1 классе 2 часа родного языка ( Нагрузка 21)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ФГОС НОО ООО 2021 – ЕСЛИ ФЗК 2 часа, то пишем, засчёт чего вы  реализуете двигательную активность</a:t>
            </a:r>
          </a:p>
          <a:p>
            <a:r>
              <a:rPr lang="ru-RU" dirty="0" smtClean="0"/>
              <a:t> – внеурочка, кружки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Второй иностранный язык ФГОС ООО 2021 ( возможности школы и согласие родителей)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306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36" y="344736"/>
            <a:ext cx="990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Родной язык</a:t>
            </a:r>
            <a:r>
              <a:rPr lang="ru-RU" sz="2800" dirty="0" smtClean="0"/>
              <a:t>                 (русский, татарский, чувашский)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Литературное чтение</a:t>
            </a:r>
            <a:r>
              <a:rPr lang="ru-RU" sz="2800" dirty="0" smtClean="0"/>
              <a:t>                  ( русский, татарский, чувашский)</a:t>
            </a:r>
            <a:endParaRPr lang="ru-RU" sz="2800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3075710" y="484909"/>
            <a:ext cx="831272" cy="235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350327" y="1037234"/>
            <a:ext cx="1108364" cy="290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72836" y="1519826"/>
            <a:ext cx="41778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/>
          </a:p>
          <a:p>
            <a:r>
              <a:rPr lang="ru-RU" sz="2800" b="1" dirty="0" smtClean="0"/>
              <a:t>Государственный язык РТ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62256" y="1847231"/>
            <a:ext cx="1929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(Татарский)</a:t>
            </a:r>
            <a:endParaRPr lang="ru-RU" sz="28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023628" y="1963369"/>
            <a:ext cx="1108364" cy="290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324110" y="381466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- 2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59739" y="1204654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- 1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8191438" y="1849055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- 3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163782" y="3713018"/>
            <a:ext cx="71621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Предметная область – ОДНКНР</a:t>
            </a:r>
          </a:p>
          <a:p>
            <a:r>
              <a:rPr lang="ru-RU" sz="4000" b="1" dirty="0" smtClean="0"/>
              <a:t>Предмет - ОДКНР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773320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340</Words>
  <Application>Microsoft Office PowerPoint</Application>
  <PresentationFormat>Широкоэкранный</PresentationFormat>
  <Paragraphs>58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23</cp:revision>
  <cp:lastPrinted>2022-09-15T07:47:15Z</cp:lastPrinted>
  <dcterms:created xsi:type="dcterms:W3CDTF">2022-09-14T08:41:56Z</dcterms:created>
  <dcterms:modified xsi:type="dcterms:W3CDTF">2022-09-15T08:46:40Z</dcterms:modified>
</cp:coreProperties>
</file>